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58" r:id="rId5"/>
    <p:sldId id="261" r:id="rId6"/>
    <p:sldId id="272" r:id="rId7"/>
    <p:sldId id="267" r:id="rId8"/>
    <p:sldId id="268" r:id="rId9"/>
    <p:sldId id="269" r:id="rId10"/>
    <p:sldId id="263" r:id="rId11"/>
    <p:sldId id="264" r:id="rId12"/>
    <p:sldId id="266" r:id="rId13"/>
    <p:sldId id="262" r:id="rId14"/>
    <p:sldId id="265"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nuUBKtLdKgEnNTlTVoIDw==" hashData="ydmdI/ck2h60ItNbF4sp6WZANzo="/>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55085" autoAdjust="0"/>
  </p:normalViewPr>
  <p:slideViewPr>
    <p:cSldViewPr>
      <p:cViewPr varScale="1">
        <p:scale>
          <a:sx n="34" d="100"/>
          <a:sy n="34" d="100"/>
        </p:scale>
        <p:origin x="-22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22580-D263-4C9F-A800-A042D0C62450}" type="datetimeFigureOut">
              <a:rPr lang="en-AU" smtClean="0"/>
              <a:pPr/>
              <a:t>2/04/2020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480F3-BF54-44CC-B807-A29AB23C241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See the workbook</a:t>
            </a:r>
            <a:r>
              <a:rPr lang="en-AU" baseline="0" dirty="0"/>
              <a:t> for more details</a:t>
            </a:r>
          </a:p>
          <a:p>
            <a:r>
              <a:rPr lang="en-AU" baseline="0" dirty="0" smtClean="0"/>
              <a:t>Observing gives space between you and what you’re observing. In </a:t>
            </a:r>
            <a:r>
              <a:rPr lang="en-AU" baseline="0" dirty="0"/>
              <a:t>that space </a:t>
            </a:r>
            <a:r>
              <a:rPr lang="en-AU" baseline="0" dirty="0" smtClean="0"/>
              <a:t>you have, even if it is just the smallest bit, influence </a:t>
            </a:r>
            <a:r>
              <a:rPr lang="en-AU" baseline="0" dirty="0"/>
              <a:t>over your response. But even if you don’t, just the space is useful.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you are in this space</a:t>
            </a:r>
            <a:r>
              <a:rPr lang="en-AU" baseline="0" dirty="0" smtClean="0"/>
              <a:t> it </a:t>
            </a:r>
            <a:r>
              <a:rPr lang="en-AU" dirty="0" smtClean="0"/>
              <a:t>builds capacity </a:t>
            </a:r>
            <a:r>
              <a:rPr lang="en-AU" dirty="0"/>
              <a:t>rather than expending capacity. </a:t>
            </a:r>
          </a:p>
          <a:p>
            <a:endParaRPr lang="en-AU" dirty="0" smtClean="0"/>
          </a:p>
          <a:p>
            <a:r>
              <a:rPr lang="en-AU" dirty="0" smtClean="0"/>
              <a:t>What </a:t>
            </a:r>
            <a:r>
              <a:rPr lang="en-AU" dirty="0"/>
              <a:t>word isn’t in this? </a:t>
            </a:r>
            <a:r>
              <a:rPr lang="en-AU" baseline="0" dirty="0"/>
              <a:t>r</a:t>
            </a:r>
            <a:r>
              <a:rPr lang="en-AU" dirty="0"/>
              <a:t>elax. Dentist story – when I was a child the dentist approached with a big needle and said ‘just relax’. This did not make sense to my nervous system. </a:t>
            </a:r>
            <a:endParaRPr lang="en-AU" dirty="0" smtClean="0"/>
          </a:p>
          <a:p>
            <a:endParaRPr lang="en-AU" dirty="0" smtClean="0"/>
          </a:p>
          <a:p>
            <a:r>
              <a:rPr lang="en-AU" dirty="0" smtClean="0"/>
              <a:t>Sometimes it doesn’t make sense to the nervous system that it should relax when there is so much upheaval and things appear dangerous and threatening, or we are being</a:t>
            </a:r>
            <a:r>
              <a:rPr lang="en-AU" baseline="0" dirty="0" smtClean="0"/>
              <a:t> hurt by what has happened</a:t>
            </a:r>
            <a:r>
              <a:rPr lang="en-AU" dirty="0" smtClean="0"/>
              <a:t>. Steadiness</a:t>
            </a:r>
            <a:r>
              <a:rPr lang="en-AU" baseline="0" dirty="0" smtClean="0"/>
              <a:t> can be there and help us relax or calm when relevant, but equally be something we hold on to when we mobilize ourselves, or be there when we are hurting. </a:t>
            </a:r>
          </a:p>
          <a:p>
            <a:endParaRPr lang="en-AU" baseline="0" dirty="0" smtClean="0"/>
          </a:p>
          <a:p>
            <a:r>
              <a:rPr lang="en-AU" baseline="0" dirty="0" smtClean="0"/>
              <a:t>Sometimes it’s not right for steadiness to be on our radar as we are just hurting and even thinking we should be steady is not what we need. Being responsive to our needs, compassionate towards ourselves, going through things as we need to and as we are, and as best we can, rather than as we would like things to be, or us to be - is what our task is.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12</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Regulation </a:t>
            </a:r>
            <a:r>
              <a:rPr lang="en-AU" dirty="0" smtClean="0"/>
              <a:t>skills, skills in maintaining</a:t>
            </a:r>
            <a:r>
              <a:rPr lang="en-AU" baseline="0" dirty="0" smtClean="0"/>
              <a:t> and</a:t>
            </a:r>
            <a:r>
              <a:rPr lang="en-AU" dirty="0" smtClean="0"/>
              <a:t> regaining balance. </a:t>
            </a:r>
            <a:r>
              <a:rPr lang="en-AU" baseline="0" dirty="0" smtClean="0"/>
              <a:t> </a:t>
            </a:r>
            <a:endParaRPr lang="en-AU" baseline="0" dirty="0"/>
          </a:p>
          <a:p>
            <a:r>
              <a:rPr lang="en-AU" baseline="0" dirty="0"/>
              <a:t>Don’t have conscious control </a:t>
            </a:r>
            <a:r>
              <a:rPr lang="en-AU" baseline="0" dirty="0" smtClean="0"/>
              <a:t>over our steadiness, but </a:t>
            </a:r>
            <a:r>
              <a:rPr lang="en-AU" baseline="0" dirty="0"/>
              <a:t>can influence – sometimes more than others.  And that’s where the skills come in.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 is not wrong or bad to be out of balance. It is alright</a:t>
            </a:r>
            <a:r>
              <a:rPr lang="en-AU" baseline="0" dirty="0" smtClean="0"/>
              <a:t> and part of being human. </a:t>
            </a:r>
            <a:r>
              <a:rPr lang="en-AU" dirty="0" smtClean="0"/>
              <a:t>It is not a judgement of how</a:t>
            </a:r>
            <a:r>
              <a:rPr lang="en-AU" baseline="0" dirty="0" smtClean="0"/>
              <a:t> we are as a person, or what you can contribute. You might prefer something different, </a:t>
            </a:r>
            <a:endParaRPr lang="en-AU" dirty="0" smtClean="0"/>
          </a:p>
          <a:p>
            <a:endParaRPr lang="en-AU" dirty="0" smtClean="0"/>
          </a:p>
          <a:p>
            <a:r>
              <a:rPr lang="en-AU" dirty="0" smtClean="0"/>
              <a:t>Sometimes we can be ok with being out of balance, sometimes we can’t. The ‘ok with it’ </a:t>
            </a:r>
            <a:r>
              <a:rPr lang="en-AU" baseline="0" dirty="0" smtClean="0"/>
              <a:t> place </a:t>
            </a:r>
            <a:r>
              <a:rPr lang="en-AU" dirty="0" smtClean="0"/>
              <a:t>has greater steadiness,</a:t>
            </a:r>
            <a:r>
              <a:rPr lang="en-AU" baseline="0" dirty="0" smtClean="0"/>
              <a:t> but remember it is ok not to be steady.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14</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2289">
              <a:defRPr/>
            </a:pPr>
            <a:r>
              <a:rPr lang="en-AU" dirty="0"/>
              <a:t>– remember more</a:t>
            </a:r>
            <a:r>
              <a:rPr lang="en-AU" baseline="0" dirty="0"/>
              <a:t> than relaxing, you want to see if you can put in some steadiness. And then if it’s safe and ok you might want to </a:t>
            </a:r>
            <a:r>
              <a:rPr lang="en-AU" baseline="0" dirty="0" smtClean="0"/>
              <a:t>relax. Equally an element of steadiness is </a:t>
            </a:r>
            <a:r>
              <a:rPr lang="en-AU" baseline="0" dirty="0"/>
              <a:t>also good if you </a:t>
            </a:r>
            <a:r>
              <a:rPr lang="en-AU" baseline="0" dirty="0" smtClean="0"/>
              <a:t>are in </a:t>
            </a:r>
            <a:r>
              <a:rPr lang="en-AU" baseline="0" dirty="0"/>
              <a:t>a situation where the adrenaline is pumping, your heart is </a:t>
            </a:r>
            <a:r>
              <a:rPr lang="en-AU" baseline="0" dirty="0" smtClean="0"/>
              <a:t>racing. </a:t>
            </a:r>
            <a:r>
              <a:rPr lang="en-AU" dirty="0" smtClean="0"/>
              <a:t>When </a:t>
            </a:r>
            <a:r>
              <a:rPr lang="en-AU" dirty="0"/>
              <a:t>things are going off inside of you, you’re caught up in your reaction, </a:t>
            </a:r>
            <a:r>
              <a:rPr lang="en-AU" dirty="0" smtClean="0"/>
              <a:t>or hurting. </a:t>
            </a:r>
            <a:endParaRPr lang="en-AU" dirty="0" smtClean="0"/>
          </a:p>
          <a:p>
            <a:pPr defTabSz="942289">
              <a:defRPr/>
            </a:pPr>
            <a:endParaRPr lang="en-AU" dirty="0" smtClean="0"/>
          </a:p>
          <a:p>
            <a:pPr defTabSz="942289">
              <a:defRPr/>
            </a:pPr>
            <a:r>
              <a:rPr lang="en-AU" dirty="0" smtClean="0"/>
              <a:t>there’s </a:t>
            </a:r>
            <a:r>
              <a:rPr lang="en-AU" dirty="0"/>
              <a:t>4 general approaches -  </a:t>
            </a:r>
          </a:p>
          <a:p>
            <a:pPr marL="176679" indent="-176679" defTabSz="942289">
              <a:buFont typeface="Arial" panose="020B0604020202020204" pitchFamily="34" charset="0"/>
              <a:buChar char="•"/>
              <a:defRPr/>
            </a:pPr>
            <a:r>
              <a:rPr lang="en-AU" b="1" dirty="0"/>
              <a:t>Calm</a:t>
            </a:r>
            <a:r>
              <a:rPr lang="en-AU" dirty="0"/>
              <a:t> – breathing</a:t>
            </a:r>
            <a:r>
              <a:rPr lang="en-AU" baseline="0" dirty="0"/>
              <a:t>. Focus on the </a:t>
            </a:r>
            <a:r>
              <a:rPr lang="en-AU" dirty="0" smtClean="0"/>
              <a:t>out breath</a:t>
            </a:r>
            <a:r>
              <a:rPr lang="en-AU" dirty="0"/>
              <a:t>, meditation, orientating</a:t>
            </a:r>
            <a:r>
              <a:rPr lang="en-AU" baseline="0" dirty="0"/>
              <a:t> – </a:t>
            </a:r>
            <a:r>
              <a:rPr lang="en-AU" baseline="0" dirty="0"/>
              <a:t>S</a:t>
            </a:r>
            <a:r>
              <a:rPr lang="en-AU" baseline="0" dirty="0" smtClean="0"/>
              <a:t>teve </a:t>
            </a:r>
            <a:r>
              <a:rPr lang="en-AU" baseline="0" dirty="0"/>
              <a:t>S</a:t>
            </a:r>
            <a:r>
              <a:rPr lang="en-AU" baseline="0" dirty="0" smtClean="0"/>
              <a:t>mith </a:t>
            </a:r>
            <a:r>
              <a:rPr lang="en-AU" baseline="0" dirty="0"/>
              <a:t>the </a:t>
            </a:r>
            <a:r>
              <a:rPr lang="en-AU" baseline="0" dirty="0" smtClean="0"/>
              <a:t>cricketer pointing to the fielders. </a:t>
            </a:r>
            <a:endParaRPr lang="en-AU" dirty="0"/>
          </a:p>
          <a:p>
            <a:pPr marL="176679" indent="-176679" defTabSz="942289">
              <a:buFont typeface="Arial" panose="020B0604020202020204" pitchFamily="34" charset="0"/>
              <a:buChar char="•"/>
              <a:defRPr/>
            </a:pPr>
            <a:r>
              <a:rPr lang="en-AU" b="1" dirty="0" smtClean="0"/>
              <a:t>Release</a:t>
            </a:r>
            <a:r>
              <a:rPr lang="en-AU" dirty="0" smtClean="0"/>
              <a:t> - You</a:t>
            </a:r>
            <a:r>
              <a:rPr lang="en-AU" baseline="0" dirty="0" smtClean="0"/>
              <a:t> </a:t>
            </a:r>
            <a:r>
              <a:rPr lang="en-AU" baseline="0" dirty="0"/>
              <a:t>know when people talk about decompressing, or letting off steam, is that concept of getting it out, releasing it. Lots of different ways to do this e.g. Exercise is a great one especially because it helps to burn off the stress and process the chemicals – doesn’t have to be intense, just any sort of movement even just wriggling or scrunching up your toes, often that sense of movement and action is good and helpful psychologically. Other people talk, someone I </a:t>
            </a:r>
            <a:r>
              <a:rPr lang="en-AU" baseline="0" dirty="0" smtClean="0"/>
              <a:t>knew </a:t>
            </a:r>
            <a:r>
              <a:rPr lang="en-AU" baseline="0" dirty="0"/>
              <a:t>would clean the house</a:t>
            </a:r>
            <a:endParaRPr lang="en-AU" dirty="0"/>
          </a:p>
          <a:p>
            <a:pPr marL="176679" indent="-176679" defTabSz="942289">
              <a:buFont typeface="Arial" panose="020B0604020202020204" pitchFamily="34" charset="0"/>
              <a:buChar char="•"/>
              <a:defRPr/>
            </a:pPr>
            <a:r>
              <a:rPr lang="en-AU" dirty="0" smtClean="0"/>
              <a:t>Action</a:t>
            </a:r>
            <a:r>
              <a:rPr lang="en-AU" dirty="0"/>
              <a:t>. exercise, do things, talk, things that provide a sense of control to your nervous system, (growling!)   </a:t>
            </a:r>
          </a:p>
          <a:p>
            <a:pPr marL="176679" indent="-176679" defTabSz="942289">
              <a:buFont typeface="Arial" panose="020B0604020202020204" pitchFamily="34" charset="0"/>
              <a:buChar char="•"/>
              <a:defRPr/>
            </a:pPr>
            <a:r>
              <a:rPr lang="en-AU" b="1" dirty="0"/>
              <a:t>Contain</a:t>
            </a:r>
            <a:r>
              <a:rPr lang="en-AU" dirty="0"/>
              <a:t> – compartmentalize,</a:t>
            </a:r>
            <a:r>
              <a:rPr lang="en-AU" baseline="0" dirty="0"/>
              <a:t> what do I have to do now, things that are specific, writing things down - example, things that have structure and </a:t>
            </a:r>
            <a:r>
              <a:rPr lang="en-AU" baseline="0" dirty="0" smtClean="0"/>
              <a:t>achievement. A deliberate use of a ‘map’, a deliberate strategy</a:t>
            </a:r>
          </a:p>
          <a:p>
            <a:pPr marL="176679" indent="-176679" defTabSz="942289">
              <a:buFont typeface="Arial" panose="020B0604020202020204" pitchFamily="34" charset="0"/>
              <a:buChar char="•"/>
              <a:defRPr/>
            </a:pPr>
            <a:r>
              <a:rPr lang="en-AU" b="1" baseline="0" dirty="0" smtClean="0"/>
              <a:t>Tune out </a:t>
            </a:r>
            <a:r>
              <a:rPr lang="en-AU" b="0" baseline="0" dirty="0" smtClean="0"/>
              <a:t>– doing something different, getting some psychological distance/a break. Gives relief, even if just a bit which is good for psychological flexibility. Utilizes a different part of your brain. Allows capacity to come on board. Not too much, not too little approach. The ‘</a:t>
            </a:r>
            <a:r>
              <a:rPr lang="en-AU" b="0" baseline="0" dirty="0" err="1" smtClean="0"/>
              <a:t>hokey</a:t>
            </a:r>
            <a:r>
              <a:rPr lang="en-AU" b="0" baseline="0" dirty="0" smtClean="0"/>
              <a:t> pokey’ approach. Dipping in and out</a:t>
            </a:r>
            <a:endParaRPr lang="en-AU" b="1" dirty="0"/>
          </a:p>
          <a:p>
            <a:endParaRPr lang="en-AU" dirty="0"/>
          </a:p>
          <a:p>
            <a:r>
              <a:rPr lang="en-AU" dirty="0"/>
              <a:t>Activity – </a:t>
            </a:r>
            <a:r>
              <a:rPr lang="en-AU" dirty="0" smtClean="0"/>
              <a:t>identify where you’ve </a:t>
            </a:r>
            <a:r>
              <a:rPr lang="en-AU" dirty="0"/>
              <a:t>used each of these,</a:t>
            </a:r>
            <a:r>
              <a:rPr lang="en-AU" baseline="0" dirty="0"/>
              <a:t> even if just a bit. </a:t>
            </a:r>
            <a:r>
              <a:rPr lang="en-AU" dirty="0"/>
              <a:t>come up with some ideas about what each could be. </a:t>
            </a:r>
          </a:p>
          <a:p>
            <a:endParaRPr lang="en-AU" dirty="0"/>
          </a:p>
          <a:p>
            <a:r>
              <a:rPr lang="en-AU" dirty="0"/>
              <a:t>Activity – breathing exercise, mindfulness exercise – choice of things</a:t>
            </a:r>
          </a:p>
          <a:p>
            <a:endParaRPr lang="en-AU" dirty="0"/>
          </a:p>
          <a:p>
            <a:r>
              <a:rPr lang="en-AU" dirty="0"/>
              <a:t>Maps can help this - It’s ok as I know where I am on the map. Story – </a:t>
            </a:r>
            <a:r>
              <a:rPr lang="en-AU" dirty="0" smtClean="0"/>
              <a:t>Kim</a:t>
            </a:r>
            <a:r>
              <a:rPr lang="en-AU" baseline="0" dirty="0" smtClean="0"/>
              <a:t> -</a:t>
            </a:r>
            <a:r>
              <a:rPr lang="en-AU" dirty="0" smtClean="0"/>
              <a:t> Map </a:t>
            </a:r>
            <a:r>
              <a:rPr lang="en-AU" dirty="0"/>
              <a:t>about grief and loss. </a:t>
            </a:r>
          </a:p>
          <a:p>
            <a:endParaRPr lang="en-AU" dirty="0"/>
          </a:p>
          <a:p>
            <a:r>
              <a:rPr lang="en-AU" dirty="0"/>
              <a:t>Exercise – what’s a map that has helped you stay steady? What’s a map that takes you away from home base. When I come from this place I lose my steadiness. Not about right or wrong.</a:t>
            </a:r>
            <a:r>
              <a:rPr lang="en-AU" baseline="0" dirty="0"/>
              <a:t> </a:t>
            </a:r>
            <a:endParaRPr lang="en-AU" dirty="0"/>
          </a:p>
          <a:p>
            <a:endParaRPr lang="en-AU" dirty="0"/>
          </a:p>
        </p:txBody>
      </p:sp>
      <p:sp>
        <p:nvSpPr>
          <p:cNvPr id="4" name="Slide Number Placeholder 3"/>
          <p:cNvSpPr>
            <a:spLocks noGrp="1"/>
          </p:cNvSpPr>
          <p:nvPr>
            <p:ph type="sldNum" sz="quarter" idx="5"/>
          </p:nvPr>
        </p:nvSpPr>
        <p:spPr/>
        <p:txBody>
          <a:bodyPr/>
          <a:lstStyle/>
          <a:p>
            <a:fld id="{77776316-9963-482C-A64A-D464CB9915FA}" type="slidenum">
              <a:rPr lang="en-AU" smtClean="0"/>
              <a:pPr/>
              <a:t>15</a:t>
            </a:fld>
            <a:endParaRPr lang="en-AU"/>
          </a:p>
        </p:txBody>
      </p:sp>
    </p:spTree>
    <p:extLst>
      <p:ext uri="{BB962C8B-B14F-4D97-AF65-F5344CB8AC3E}">
        <p14:creationId xmlns="" xmlns:p14="http://schemas.microsoft.com/office/powerpoint/2010/main" val="266842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a:t>
            </a:r>
            <a:r>
              <a:rPr lang="en-AU" baseline="0" dirty="0" smtClean="0"/>
              <a:t> this time many people benefit from spaces to pause, be still and reflect. So much change has happened in such a short time. There’s an incredible amount of information and activity. COVID – 19 is often at the forefront of our awareness and the awareness of people around us. </a:t>
            </a:r>
          </a:p>
          <a:p>
            <a:endParaRPr lang="en-AU" baseline="0" dirty="0" smtClean="0"/>
          </a:p>
          <a:p>
            <a:r>
              <a:rPr lang="en-AU" baseline="0" dirty="0" smtClean="0"/>
              <a:t>We need places where we can stop (or at least slow a bit), pause, take a breath, be still, and process. Reflective places. We may not actively think about things, but if we do it’s more reflective than active. </a:t>
            </a:r>
          </a:p>
          <a:p>
            <a:endParaRPr lang="en-AU" baseline="0" dirty="0" smtClean="0"/>
          </a:p>
          <a:p>
            <a:r>
              <a:rPr lang="en-AU" baseline="0" dirty="0" smtClean="0"/>
              <a:t>It gives a chance for things to process through, often beneath the surface of our consciousness. It gives space for things to emerge. The process of giving space to allow things emerging is different from actively thinking about things.</a:t>
            </a:r>
          </a:p>
          <a:p>
            <a:endParaRPr lang="en-AU" baseline="0" dirty="0" smtClean="0"/>
          </a:p>
          <a:p>
            <a:r>
              <a:rPr lang="en-AU" baseline="0" dirty="0" smtClean="0"/>
              <a:t>We may sit and have a cup of tea or coffee, go for a walk, meditate or pray, do something that opens up that place for us. Someone I know did jigsaw puzzles (but that would frustrate me!). Look for things that give you that sense. You may also be able to bring a bit of that sense into the way you do other things.</a:t>
            </a:r>
          </a:p>
          <a:p>
            <a:endParaRPr lang="en-AU" baseline="0" dirty="0" smtClean="0"/>
          </a:p>
          <a:p>
            <a:r>
              <a:rPr lang="en-AU" baseline="0" dirty="0" smtClean="0"/>
              <a:t>Go well and take care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17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What’s your experience of COVID-19</a:t>
            </a:r>
            <a:r>
              <a:rPr lang="en-AU" baseline="0" dirty="0" smtClean="0"/>
              <a:t> been?</a:t>
            </a:r>
          </a:p>
          <a:p>
            <a:endParaRPr lang="en-AU" baseline="0" dirty="0" smtClean="0"/>
          </a:p>
          <a:p>
            <a:r>
              <a:rPr lang="en-AU" baseline="0" dirty="0" smtClean="0"/>
              <a:t>There’s a whole range of experience you may have been having. It can be somewhat of a roller coaster, changing week to week, day to day, hour to hour</a:t>
            </a:r>
            <a:r>
              <a:rPr lang="en-AU" baseline="0" dirty="0" smtClean="0"/>
              <a:t>.</a:t>
            </a:r>
          </a:p>
          <a:p>
            <a:endParaRPr lang="en-AU" baseline="0" dirty="0" smtClean="0"/>
          </a:p>
          <a:p>
            <a:endParaRPr lang="en-AU" baseline="0" dirty="0" smtClean="0"/>
          </a:p>
        </p:txBody>
      </p:sp>
      <p:sp>
        <p:nvSpPr>
          <p:cNvPr id="4" name="Slide Number Placeholder 3"/>
          <p:cNvSpPr>
            <a:spLocks noGrp="1"/>
          </p:cNvSpPr>
          <p:nvPr>
            <p:ph type="sldNum" sz="quarter" idx="5"/>
          </p:nvPr>
        </p:nvSpPr>
        <p:spPr/>
        <p:txBody>
          <a:bodyPr/>
          <a:lstStyle/>
          <a:p>
            <a:fld id="{204480F3-BF54-44CC-B807-A29AB23C2416}" type="slidenum">
              <a:rPr lang="en-AU" smtClean="0"/>
              <a:pPr/>
              <a:t>2</a:t>
            </a:fld>
            <a:endParaRPr lang="en-AU"/>
          </a:p>
        </p:txBody>
      </p:sp>
    </p:spTree>
    <p:extLst>
      <p:ext uri="{BB962C8B-B14F-4D97-AF65-F5344CB8AC3E}">
        <p14:creationId xmlns="" xmlns:p14="http://schemas.microsoft.com/office/powerpoint/2010/main" val="381102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 </a:t>
            </a:r>
          </a:p>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Skill of </a:t>
            </a:r>
            <a:r>
              <a:rPr lang="en-AU" dirty="0" smtClean="0"/>
              <a:t>reading the landscape</a:t>
            </a:r>
            <a:r>
              <a:rPr lang="en-AU" baseline="0" dirty="0" smtClean="0"/>
              <a:t> and </a:t>
            </a:r>
            <a:r>
              <a:rPr lang="en-AU" dirty="0" smtClean="0"/>
              <a:t>mapping.</a:t>
            </a:r>
            <a:r>
              <a:rPr lang="en-AU" baseline="0" dirty="0" smtClean="0"/>
              <a:t> We use it all the time </a:t>
            </a:r>
            <a:r>
              <a:rPr lang="en-AU" dirty="0" smtClean="0"/>
              <a:t>e.g</a:t>
            </a:r>
            <a:r>
              <a:rPr lang="en-AU" dirty="0"/>
              <a:t>. when you drive a car you read the traffic and make judgements based on your ‘map’ of what is happening. </a:t>
            </a:r>
            <a:endParaRPr lang="en-AU" dirty="0" smtClean="0"/>
          </a:p>
          <a:p>
            <a:r>
              <a:rPr lang="en-AU" dirty="0" smtClean="0"/>
              <a:t>There’s two parts – noticing</a:t>
            </a:r>
            <a:r>
              <a:rPr lang="en-AU" baseline="0" dirty="0" smtClean="0"/>
              <a:t> what is happening</a:t>
            </a:r>
          </a:p>
          <a:p>
            <a:r>
              <a:rPr lang="en-AU" baseline="0" dirty="0" smtClean="0"/>
              <a:t>                          - your understanding of what’s happening</a:t>
            </a:r>
          </a:p>
          <a:p>
            <a:r>
              <a:rPr lang="en-AU" baseline="0" dirty="0" smtClean="0"/>
              <a:t>Really important in self care if we can pick up what’s happening in the internal landscape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Sometimes we just get a sense of something and we </a:t>
            </a:r>
            <a:r>
              <a:rPr lang="en-AU" dirty="0" smtClean="0"/>
              <a:t>can sometimes struggle to try </a:t>
            </a:r>
            <a:r>
              <a:rPr lang="en-AU" dirty="0"/>
              <a:t>to find words that to describe</a:t>
            </a:r>
            <a:r>
              <a:rPr lang="en-AU" baseline="0" dirty="0"/>
              <a:t> that sense. Experiences aren’t always located and linked to the part of our brain where words are held. </a:t>
            </a:r>
            <a:r>
              <a:rPr lang="en-AU" baseline="0" dirty="0" smtClean="0"/>
              <a:t>People often use </a:t>
            </a:r>
            <a:r>
              <a:rPr lang="en-AU" baseline="0" dirty="0"/>
              <a:t>metaphor or other ways to describe e.g. colour, </a:t>
            </a:r>
            <a:r>
              <a:rPr lang="en-AU" baseline="0" dirty="0" smtClean="0"/>
              <a:t>shape, weight (heavy, light) </a:t>
            </a:r>
            <a:endParaRPr lang="en-AU" baseline="0"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 really important</a:t>
            </a:r>
            <a:r>
              <a:rPr lang="en-AU" baseline="0" dirty="0" smtClean="0"/>
              <a:t> skill at the moment.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So much has happened and so much change has occurred in such a short time.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need to have some space to reflect and process this. Some breathing space.</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Ok</a:t>
            </a:r>
            <a:r>
              <a:rPr lang="en-AU" dirty="0"/>
              <a:t>, lets give this a quick go. Ok, so what I want you to do is to monitor your internal reactions.</a:t>
            </a:r>
            <a:r>
              <a:rPr lang="en-AU"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So what happens when you see this </a:t>
            </a:r>
            <a:r>
              <a:rPr lang="en-AU" baseline="0" dirty="0" smtClean="0"/>
              <a:t>….(next slide)</a:t>
            </a:r>
            <a:endParaRPr lang="en-AU" dirty="0"/>
          </a:p>
          <a:p>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Imagine</a:t>
            </a:r>
            <a:r>
              <a:rPr lang="en-AU" baseline="0" dirty="0"/>
              <a:t> </a:t>
            </a:r>
            <a:r>
              <a:rPr lang="en-AU" dirty="0"/>
              <a:t>it’s</a:t>
            </a:r>
            <a:r>
              <a:rPr lang="en-AU" baseline="0" dirty="0"/>
              <a:t> there in front of you, what’s your response. Do you move towards it or move away. Key thing to notice inside yourself. Does it make you feel good, or not. Do you feel safe or unsafe. </a:t>
            </a:r>
          </a:p>
          <a:p>
            <a:endParaRPr lang="en-AU" baseline="0" dirty="0"/>
          </a:p>
          <a:p>
            <a:r>
              <a:rPr lang="en-AU" baseline="0" dirty="0"/>
              <a:t>So you can probably guess where the next picture might go.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What if this was in</a:t>
            </a:r>
            <a:r>
              <a:rPr lang="en-AU" baseline="0" dirty="0"/>
              <a:t> front of you and you knew it was </a:t>
            </a:r>
            <a:r>
              <a:rPr lang="en-AU" baseline="0" dirty="0" err="1"/>
              <a:t>poisoness</a:t>
            </a:r>
            <a:r>
              <a:rPr lang="en-AU" baseline="0" dirty="0"/>
              <a:t>. Would you want to move towards or away? Would you want to pat it? Would your adrenaline be running? Would you want to attack or want to run – and obviously it would depend on how close it would be to you. Or would you be peaceful and completely non reactive</a:t>
            </a:r>
            <a:r>
              <a:rPr lang="en-AU" baseline="0" dirty="0" smtClean="0"/>
              <a:t>.  story</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what about this one? Your ability to read what’s happening and your</a:t>
            </a:r>
            <a:r>
              <a:rPr lang="en-AU" baseline="0" dirty="0"/>
              <a:t> responses to what you’re noticing are the key. </a:t>
            </a:r>
            <a:endParaRPr lang="en-AU" baseline="0" dirty="0" smtClean="0"/>
          </a:p>
          <a:p>
            <a:r>
              <a:rPr lang="en-AU" baseline="0" dirty="0" smtClean="0"/>
              <a:t>If you are a supporter it might depend on who’s side you are on. </a:t>
            </a:r>
            <a:endParaRPr lang="en-AU" dirty="0"/>
          </a:p>
        </p:txBody>
      </p:sp>
      <p:sp>
        <p:nvSpPr>
          <p:cNvPr id="4" name="Slide Number Placeholder 3"/>
          <p:cNvSpPr>
            <a:spLocks noGrp="1"/>
          </p:cNvSpPr>
          <p:nvPr>
            <p:ph type="sldNum" sz="quarter" idx="10"/>
          </p:nvPr>
        </p:nvSpPr>
        <p:spPr/>
        <p:txBody>
          <a:bodyPr/>
          <a:lstStyle/>
          <a:p>
            <a:fld id="{204480F3-BF54-44CC-B807-A29AB23C2416}"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C0C1CC9-42E7-48F5-8E00-7F9FCF4761C1}" type="datetimeFigureOut">
              <a:rPr lang="en-AU" smtClean="0"/>
              <a:pPr/>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0C1CC9-42E7-48F5-8E00-7F9FCF4761C1}" type="datetimeFigureOut">
              <a:rPr lang="en-AU" smtClean="0"/>
              <a:pPr/>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0C1CC9-42E7-48F5-8E00-7F9FCF4761C1}" type="datetimeFigureOut">
              <a:rPr lang="en-AU" smtClean="0"/>
              <a:pPr/>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0C1CC9-42E7-48F5-8E00-7F9FCF4761C1}" type="datetimeFigureOut">
              <a:rPr lang="en-AU" smtClean="0"/>
              <a:pPr/>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C1CC9-42E7-48F5-8E00-7F9FCF4761C1}" type="datetimeFigureOut">
              <a:rPr lang="en-AU" smtClean="0"/>
              <a:pPr/>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C0C1CC9-42E7-48F5-8E00-7F9FCF4761C1}" type="datetimeFigureOut">
              <a:rPr lang="en-AU" smtClean="0"/>
              <a:pPr/>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C0C1CC9-42E7-48F5-8E00-7F9FCF4761C1}" type="datetimeFigureOut">
              <a:rPr lang="en-AU" smtClean="0"/>
              <a:pPr/>
              <a:t>2/04/2020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C0C1CC9-42E7-48F5-8E00-7F9FCF4761C1}" type="datetimeFigureOut">
              <a:rPr lang="en-AU" smtClean="0"/>
              <a:pPr/>
              <a:t>2/04/2020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C1CC9-42E7-48F5-8E00-7F9FCF4761C1}" type="datetimeFigureOut">
              <a:rPr lang="en-AU" smtClean="0"/>
              <a:pPr/>
              <a:t>2/04/2020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C1CC9-42E7-48F5-8E00-7F9FCF4761C1}" type="datetimeFigureOut">
              <a:rPr lang="en-AU" smtClean="0"/>
              <a:pPr/>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C1CC9-42E7-48F5-8E00-7F9FCF4761C1}" type="datetimeFigureOut">
              <a:rPr lang="en-AU" smtClean="0"/>
              <a:pPr/>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9BFB4BD-6427-4F0D-94E0-647351ABE88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C1CC9-42E7-48F5-8E00-7F9FCF4761C1}" type="datetimeFigureOut">
              <a:rPr lang="en-AU" smtClean="0"/>
              <a:pPr/>
              <a:t>2/04/2020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FB4BD-6427-4F0D-94E0-647351ABE88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33D35.411EB99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cid:image001.png@01D33D35.411EB9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a:xfrm>
            <a:off x="990600" y="5105400"/>
            <a:ext cx="6400800" cy="1752600"/>
          </a:xfrm>
        </p:spPr>
        <p:txBody>
          <a:bodyPr/>
          <a:lstStyle/>
          <a:p>
            <a:endParaRPr lang="en-AU" dirty="0"/>
          </a:p>
          <a:p>
            <a:r>
              <a:rPr lang="en-AU" sz="4400" b="1" dirty="0">
                <a:solidFill>
                  <a:schemeClr val="tx1"/>
                </a:solidFill>
              </a:rPr>
              <a:t>Steadiness</a:t>
            </a:r>
          </a:p>
        </p:txBody>
      </p:sp>
      <p:pic>
        <p:nvPicPr>
          <p:cNvPr id="4" name="Content Placeholder 3" descr="http://heartandsoulcoaching.com.au/wp-content/uploads/2016/05/Untitled-1.png"/>
          <p:cNvPicPr>
            <a:picLocks/>
          </p:cNvPicPr>
          <p:nvPr/>
        </p:nvPicPr>
        <p:blipFill>
          <a:blip r:embed="rId3" r:link="rId4" cstate="print"/>
          <a:srcRect/>
          <a:stretch>
            <a:fillRect/>
          </a:stretch>
        </p:blipFill>
        <p:spPr bwMode="auto">
          <a:xfrm>
            <a:off x="609600" y="533400"/>
            <a:ext cx="7620000" cy="472440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CBDAAB0F-C005-426C-A45F-48065C28B5E2}"/>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Benefits of reading the map</a:t>
            </a:r>
          </a:p>
        </p:txBody>
      </p:sp>
      <p:sp>
        <p:nvSpPr>
          <p:cNvPr id="3" name="Content Placeholder 2"/>
          <p:cNvSpPr>
            <a:spLocks noGrp="1"/>
          </p:cNvSpPr>
          <p:nvPr>
            <p:ph idx="1"/>
          </p:nvPr>
        </p:nvSpPr>
        <p:spPr/>
        <p:txBody>
          <a:bodyPr/>
          <a:lstStyle/>
          <a:p>
            <a:r>
              <a:rPr lang="en-AU" dirty="0"/>
              <a:t>It gives you information, it tells you what’s going on</a:t>
            </a:r>
          </a:p>
          <a:p>
            <a:r>
              <a:rPr lang="en-AU" dirty="0"/>
              <a:t>It tells you if what you’re doing is working</a:t>
            </a:r>
          </a:p>
          <a:p>
            <a:r>
              <a:rPr lang="en-AU" dirty="0"/>
              <a:t>Stepping back and being aware creates separation and distance from what’s happening</a:t>
            </a:r>
          </a:p>
          <a:p>
            <a:r>
              <a:rPr lang="en-AU" dirty="0"/>
              <a:t>It changes the brain, it steadies the brain – The well researched benefits of mindfulness.</a:t>
            </a:r>
          </a:p>
        </p:txBody>
      </p:sp>
      <p:sp>
        <p:nvSpPr>
          <p:cNvPr id="4" name="TextBox 3">
            <a:extLst>
              <a:ext uri="{FF2B5EF4-FFF2-40B4-BE49-F238E27FC236}">
                <a16:creationId xmlns="" xmlns:a16="http://schemas.microsoft.com/office/drawing/2014/main" id="{6025D3BC-3806-4A56-B3B1-C883D012D916}"/>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AU" dirty="0"/>
              <a:t>Steadying the ship</a:t>
            </a:r>
          </a:p>
        </p:txBody>
      </p:sp>
      <p:pic>
        <p:nvPicPr>
          <p:cNvPr id="4" name="Content Placeholder 3" descr="2020 European Yacht of the Year winners announced"/>
          <p:cNvPicPr>
            <a:picLocks noGrp="1"/>
          </p:cNvPicPr>
          <p:nvPr>
            <p:ph idx="1"/>
          </p:nvPr>
        </p:nvPicPr>
        <p:blipFill>
          <a:blip r:embed="rId2" cstate="print"/>
          <a:srcRect/>
          <a:stretch>
            <a:fillRect/>
          </a:stretch>
        </p:blipFill>
        <p:spPr bwMode="auto">
          <a:xfrm>
            <a:off x="2209800" y="1905001"/>
            <a:ext cx="4876800" cy="358140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446DA08D-9E09-462F-AA5E-E866BCE936F3}"/>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143000" y="304800"/>
            <a:ext cx="6553200" cy="65532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D2CEA065-694F-4CFD-9F2D-F6C4DD949DF2}"/>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Stabilizing, steadying</a:t>
            </a:r>
          </a:p>
        </p:txBody>
      </p:sp>
      <p:sp>
        <p:nvSpPr>
          <p:cNvPr id="3" name="Content Placeholder 2"/>
          <p:cNvSpPr>
            <a:spLocks noGrp="1"/>
          </p:cNvSpPr>
          <p:nvPr>
            <p:ph idx="1"/>
          </p:nvPr>
        </p:nvSpPr>
        <p:spPr/>
        <p:txBody>
          <a:bodyPr/>
          <a:lstStyle/>
          <a:p>
            <a:r>
              <a:rPr lang="en-AU" dirty="0"/>
              <a:t>When we talk about steadiness/stabilizing /regulation  we are really talking about the state of our nervous system. </a:t>
            </a:r>
          </a:p>
          <a:p>
            <a:r>
              <a:rPr lang="en-AU" dirty="0"/>
              <a:t>The nervous system is like the keel of a yacht</a:t>
            </a:r>
          </a:p>
        </p:txBody>
      </p:sp>
      <p:pic>
        <p:nvPicPr>
          <p:cNvPr id="6" name="Picture 5" descr="2020 European Yacht of the Year winners announced"/>
          <p:cNvPicPr/>
          <p:nvPr/>
        </p:nvPicPr>
        <p:blipFill>
          <a:blip r:embed="rId3" cstate="print"/>
          <a:srcRect/>
          <a:stretch>
            <a:fillRect/>
          </a:stretch>
        </p:blipFill>
        <p:spPr bwMode="auto">
          <a:xfrm>
            <a:off x="2667000" y="4038600"/>
            <a:ext cx="3312795" cy="2604135"/>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843B6979-8B38-4FB7-B47D-F24BED888C32}"/>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Skills</a:t>
            </a:r>
          </a:p>
        </p:txBody>
      </p:sp>
      <p:sp>
        <p:nvSpPr>
          <p:cNvPr id="3" name="Content Placeholder 2"/>
          <p:cNvSpPr>
            <a:spLocks noGrp="1"/>
          </p:cNvSpPr>
          <p:nvPr>
            <p:ph idx="1"/>
          </p:nvPr>
        </p:nvSpPr>
        <p:spPr/>
        <p:txBody>
          <a:bodyPr/>
          <a:lstStyle/>
          <a:p>
            <a:r>
              <a:rPr lang="en-AU" dirty="0"/>
              <a:t>It is normal to go in and out of steadiness. When disruption occurs it can throw us significantly. It’s just how our nervous system is designed. </a:t>
            </a:r>
          </a:p>
          <a:p>
            <a:endParaRPr lang="en-AU" dirty="0"/>
          </a:p>
        </p:txBody>
      </p:sp>
      <p:sp>
        <p:nvSpPr>
          <p:cNvPr id="4" name="TextBox 3">
            <a:extLst>
              <a:ext uri="{FF2B5EF4-FFF2-40B4-BE49-F238E27FC236}">
                <a16:creationId xmlns="" xmlns:a16="http://schemas.microsoft.com/office/drawing/2014/main" id="{27AF89DE-FA3B-4D49-926D-9EC4302624AA}"/>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42BB7-932C-423A-87F1-926DE230501E}"/>
              </a:ext>
            </a:extLst>
          </p:cNvPr>
          <p:cNvSpPr>
            <a:spLocks noGrp="1"/>
          </p:cNvSpPr>
          <p:nvPr>
            <p:ph type="title"/>
          </p:nvPr>
        </p:nvSpPr>
        <p:spPr/>
        <p:txBody>
          <a:bodyPr/>
          <a:lstStyle/>
          <a:p>
            <a:r>
              <a:rPr lang="en-AU" dirty="0"/>
              <a:t>Ideas</a:t>
            </a:r>
          </a:p>
        </p:txBody>
      </p:sp>
      <p:sp>
        <p:nvSpPr>
          <p:cNvPr id="3" name="Content Placeholder 2">
            <a:extLst>
              <a:ext uri="{FF2B5EF4-FFF2-40B4-BE49-F238E27FC236}">
                <a16:creationId xmlns="" xmlns:a16="http://schemas.microsoft.com/office/drawing/2014/main" id="{9C6EE905-EC61-41D3-B01C-CA0E2D8F7001}"/>
              </a:ext>
            </a:extLst>
          </p:cNvPr>
          <p:cNvSpPr>
            <a:spLocks noGrp="1"/>
          </p:cNvSpPr>
          <p:nvPr>
            <p:ph idx="1"/>
          </p:nvPr>
        </p:nvSpPr>
        <p:spPr>
          <a:xfrm>
            <a:off x="1752600" y="1295400"/>
            <a:ext cx="6934200" cy="4830763"/>
          </a:xfrm>
        </p:spPr>
        <p:txBody>
          <a:bodyPr>
            <a:normAutofit lnSpcReduction="10000"/>
          </a:bodyPr>
          <a:lstStyle/>
          <a:p>
            <a:r>
              <a:rPr lang="en-AU" dirty="0"/>
              <a:t>Calm – settle, grounding, orientating, mindfulness</a:t>
            </a:r>
          </a:p>
          <a:p>
            <a:pPr>
              <a:buNone/>
            </a:pPr>
            <a:r>
              <a:rPr lang="en-AU" dirty="0"/>
              <a:t>  </a:t>
            </a:r>
          </a:p>
          <a:p>
            <a:r>
              <a:rPr lang="en-AU" dirty="0"/>
              <a:t>Release – get it out</a:t>
            </a:r>
            <a:br>
              <a:rPr lang="en-AU" dirty="0"/>
            </a:br>
            <a:endParaRPr lang="en-AU" dirty="0"/>
          </a:p>
          <a:p>
            <a:r>
              <a:rPr lang="en-AU" dirty="0"/>
              <a:t>Contain – structure</a:t>
            </a:r>
          </a:p>
          <a:p>
            <a:endParaRPr lang="en-AU" dirty="0"/>
          </a:p>
          <a:p>
            <a:r>
              <a:rPr lang="en-AU" dirty="0"/>
              <a:t>Tune out – things that distract and take your mind away from things.</a:t>
            </a:r>
          </a:p>
          <a:p>
            <a:endParaRPr lang="en-AU" dirty="0"/>
          </a:p>
        </p:txBody>
      </p:sp>
      <p:pic>
        <p:nvPicPr>
          <p:cNvPr id="4" name="Picture 2"/>
          <p:cNvPicPr>
            <a:picLocks noChangeAspect="1" noChangeArrowheads="1"/>
          </p:cNvPicPr>
          <p:nvPr/>
        </p:nvPicPr>
        <p:blipFill>
          <a:blip r:embed="rId3" cstate="print"/>
          <a:srcRect/>
          <a:stretch>
            <a:fillRect/>
          </a:stretch>
        </p:blipFill>
        <p:spPr bwMode="auto">
          <a:xfrm>
            <a:off x="0" y="0"/>
            <a:ext cx="990600" cy="9906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0" y="1143000"/>
            <a:ext cx="1600199" cy="98639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0" y="2286000"/>
            <a:ext cx="1604859" cy="1066800"/>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0" y="3505200"/>
            <a:ext cx="1524000" cy="1013051"/>
          </a:xfrm>
          <a:prstGeom prst="rect">
            <a:avLst/>
          </a:prstGeom>
          <a:noFill/>
          <a:ln w="9525">
            <a:noFill/>
            <a:miter lim="800000"/>
            <a:headEnd/>
            <a:tailEnd/>
          </a:ln>
        </p:spPr>
      </p:pic>
      <p:pic>
        <p:nvPicPr>
          <p:cNvPr id="8" name="Picture 7" descr="Image result for reading a book"/>
          <p:cNvPicPr/>
          <p:nvPr/>
        </p:nvPicPr>
        <p:blipFill>
          <a:blip r:embed="rId7" cstate="print"/>
          <a:srcRect/>
          <a:stretch>
            <a:fillRect/>
          </a:stretch>
        </p:blipFill>
        <p:spPr bwMode="auto">
          <a:xfrm>
            <a:off x="0" y="4800600"/>
            <a:ext cx="1575866" cy="1100517"/>
          </a:xfrm>
          <a:prstGeom prst="rect">
            <a:avLst/>
          </a:prstGeom>
          <a:noFill/>
          <a:ln w="9525">
            <a:noFill/>
            <a:miter lim="800000"/>
            <a:headEnd/>
            <a:tailEnd/>
          </a:ln>
        </p:spPr>
      </p:pic>
      <p:sp>
        <p:nvSpPr>
          <p:cNvPr id="9" name="TextBox 8">
            <a:extLst>
              <a:ext uri="{FF2B5EF4-FFF2-40B4-BE49-F238E27FC236}">
                <a16:creationId xmlns="" xmlns:a16="http://schemas.microsoft.com/office/drawing/2014/main" id="{E1F9F801-F579-41A7-A3A8-5A39A0128EF1}"/>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extLst>
      <p:ext uri="{BB962C8B-B14F-4D97-AF65-F5344CB8AC3E}">
        <p14:creationId xmlns="" xmlns:p14="http://schemas.microsoft.com/office/powerpoint/2010/main" val="383905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Tips for putting things into action</a:t>
            </a:r>
          </a:p>
        </p:txBody>
      </p:sp>
      <p:sp>
        <p:nvSpPr>
          <p:cNvPr id="3" name="Content Placeholder 2"/>
          <p:cNvSpPr>
            <a:spLocks noGrp="1"/>
          </p:cNvSpPr>
          <p:nvPr>
            <p:ph idx="1"/>
          </p:nvPr>
        </p:nvSpPr>
        <p:spPr>
          <a:xfrm>
            <a:off x="457200" y="1219200"/>
            <a:ext cx="8229600" cy="4906963"/>
          </a:xfrm>
        </p:spPr>
        <p:txBody>
          <a:bodyPr/>
          <a:lstStyle/>
          <a:p>
            <a:r>
              <a:rPr lang="en-AU" dirty="0" smtClean="0"/>
              <a:t>Try </a:t>
            </a:r>
            <a:r>
              <a:rPr lang="en-AU" dirty="0"/>
              <a:t>something out, see what happens</a:t>
            </a:r>
          </a:p>
          <a:p>
            <a:r>
              <a:rPr lang="en-AU" dirty="0"/>
              <a:t>Spend a specific time trying/practicing </a:t>
            </a:r>
            <a:r>
              <a:rPr lang="en-AU" dirty="0" smtClean="0"/>
              <a:t>it – for an hour, day, week, etc. </a:t>
            </a:r>
            <a:endParaRPr lang="en-AU" dirty="0"/>
          </a:p>
          <a:p>
            <a:r>
              <a:rPr lang="en-AU" dirty="0"/>
              <a:t>Don’t put too much effort into calming down</a:t>
            </a:r>
          </a:p>
          <a:p>
            <a:r>
              <a:rPr lang="en-AU" dirty="0"/>
              <a:t>Think steps </a:t>
            </a:r>
            <a:r>
              <a:rPr lang="en-AU" dirty="0" smtClean="0"/>
              <a:t>and as a </a:t>
            </a:r>
            <a:r>
              <a:rPr lang="en-AU" dirty="0"/>
              <a:t>transition</a:t>
            </a:r>
          </a:p>
          <a:p>
            <a:r>
              <a:rPr lang="en-AU" dirty="0" smtClean="0"/>
              <a:t>Practice </a:t>
            </a:r>
            <a:r>
              <a:rPr lang="en-AU" dirty="0"/>
              <a:t>before hand and your </a:t>
            </a:r>
            <a:r>
              <a:rPr lang="en-AU" dirty="0" smtClean="0"/>
              <a:t>‘training’ </a:t>
            </a:r>
            <a:r>
              <a:rPr lang="en-AU" dirty="0"/>
              <a:t>is more likely to kick in. Don’t try too hard. </a:t>
            </a:r>
          </a:p>
          <a:p>
            <a:endParaRPr lang="en-AU" dirty="0"/>
          </a:p>
        </p:txBody>
      </p:sp>
      <p:sp>
        <p:nvSpPr>
          <p:cNvPr id="4" name="TextBox 3">
            <a:extLst>
              <a:ext uri="{FF2B5EF4-FFF2-40B4-BE49-F238E27FC236}">
                <a16:creationId xmlns="" xmlns:a16="http://schemas.microsoft.com/office/drawing/2014/main" id="{3F7F52AB-4834-49FC-8569-4E059D467EF7}"/>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Spaces to pause, </a:t>
            </a:r>
            <a:r>
              <a:rPr lang="en-AU" dirty="0" smtClean="0"/>
              <a:t>be </a:t>
            </a:r>
            <a:r>
              <a:rPr lang="en-AU" dirty="0" smtClean="0"/>
              <a:t>still, and process</a:t>
            </a:r>
            <a:endParaRPr lang="en-AU" dirty="0"/>
          </a:p>
        </p:txBody>
      </p:sp>
      <p:pic>
        <p:nvPicPr>
          <p:cNvPr id="4" name="Content Placeholder 3" descr="http://heartandsoulcoaching.com.au/wp-content/uploads/2016/05/Untitled-1.png"/>
          <p:cNvPicPr>
            <a:picLocks noGrp="1"/>
          </p:cNvPicPr>
          <p:nvPr>
            <p:ph idx="1"/>
          </p:nvPr>
        </p:nvPicPr>
        <p:blipFill>
          <a:blip r:embed="rId3" r:link="rId4" cstate="print"/>
          <a:srcRect/>
          <a:stretch>
            <a:fillRect/>
          </a:stretch>
        </p:blipFill>
        <p:spPr bwMode="auto">
          <a:xfrm>
            <a:off x="1143000" y="1905000"/>
            <a:ext cx="6858000" cy="3886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animal looking into a mirror">
            <a:extLst>
              <a:ext uri="{FF2B5EF4-FFF2-40B4-BE49-F238E27FC236}">
                <a16:creationId xmlns="" xmlns:a16="http://schemas.microsoft.com/office/drawing/2014/main" id="{23B51DE5-C77E-40A2-922C-BBDEC5D60CB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4088284"/>
            <a:ext cx="3505200" cy="228590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2C0F6DED-FA44-44CD-9802-1E6ED1764FE6}"/>
              </a:ext>
            </a:extLst>
          </p:cNvPr>
          <p:cNvPicPr>
            <a:picLocks noChangeAspect="1"/>
          </p:cNvPicPr>
          <p:nvPr/>
        </p:nvPicPr>
        <p:blipFill>
          <a:blip r:embed="rId4" cstate="print"/>
          <a:stretch>
            <a:fillRect/>
          </a:stretch>
        </p:blipFill>
        <p:spPr>
          <a:xfrm>
            <a:off x="304801" y="4191001"/>
            <a:ext cx="2905802" cy="2259384"/>
          </a:xfrm>
          <a:prstGeom prst="rect">
            <a:avLst/>
          </a:prstGeom>
        </p:spPr>
      </p:pic>
      <p:pic>
        <p:nvPicPr>
          <p:cNvPr id="5" name="Picture 4" descr="Governor Confirms 3 New COVID-19 Cases, Kentucky Now Has 4"/>
          <p:cNvPicPr/>
          <p:nvPr/>
        </p:nvPicPr>
        <p:blipFill>
          <a:blip r:embed="rId5" cstate="print"/>
          <a:srcRect/>
          <a:stretch>
            <a:fillRect/>
          </a:stretch>
        </p:blipFill>
        <p:spPr bwMode="auto">
          <a:xfrm>
            <a:off x="2438400" y="228600"/>
            <a:ext cx="4038600" cy="2438400"/>
          </a:xfrm>
          <a:prstGeom prst="rect">
            <a:avLst/>
          </a:prstGeom>
          <a:noFill/>
          <a:ln w="9525">
            <a:noFill/>
            <a:miter lim="800000"/>
            <a:headEnd/>
            <a:tailEnd/>
          </a:ln>
        </p:spPr>
      </p:pic>
      <p:sp>
        <p:nvSpPr>
          <p:cNvPr id="6" name="TextBox 5">
            <a:extLst>
              <a:ext uri="{FF2B5EF4-FFF2-40B4-BE49-F238E27FC236}">
                <a16:creationId xmlns="" xmlns:a16="http://schemas.microsoft.com/office/drawing/2014/main" id="{94CA4484-D3B6-4C73-86BD-B6188455BBA8}"/>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
        <p:nvSpPr>
          <p:cNvPr id="2" name="Arrow: Left-Right 1">
            <a:extLst>
              <a:ext uri="{FF2B5EF4-FFF2-40B4-BE49-F238E27FC236}">
                <a16:creationId xmlns="" xmlns:a16="http://schemas.microsoft.com/office/drawing/2014/main" id="{69BFED23-2D2B-47A7-8CE6-91AFC595C078}"/>
              </a:ext>
            </a:extLst>
          </p:cNvPr>
          <p:cNvSpPr/>
          <p:nvPr/>
        </p:nvSpPr>
        <p:spPr>
          <a:xfrm>
            <a:off x="3505201" y="5334000"/>
            <a:ext cx="1828799" cy="256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we will cover</a:t>
            </a:r>
          </a:p>
        </p:txBody>
      </p:sp>
      <p:sp>
        <p:nvSpPr>
          <p:cNvPr id="3" name="Content Placeholder 2"/>
          <p:cNvSpPr>
            <a:spLocks noGrp="1"/>
          </p:cNvSpPr>
          <p:nvPr>
            <p:ph idx="1"/>
          </p:nvPr>
        </p:nvSpPr>
        <p:spPr/>
        <p:txBody>
          <a:bodyPr/>
          <a:lstStyle/>
          <a:p>
            <a:r>
              <a:rPr lang="en-AU" dirty="0"/>
              <a:t>Outline ways that contribute to steadiness, that directly aim to ease the nervous system</a:t>
            </a:r>
          </a:p>
          <a:p>
            <a:r>
              <a:rPr lang="en-AU" dirty="0"/>
              <a:t>There’s lots of different ways, </a:t>
            </a:r>
          </a:p>
          <a:p>
            <a:r>
              <a:rPr lang="en-AU" dirty="0"/>
              <a:t>We are all different</a:t>
            </a:r>
          </a:p>
          <a:p>
            <a:r>
              <a:rPr lang="en-AU" dirty="0"/>
              <a:t>Find the bits and pieces that work for you</a:t>
            </a:r>
          </a:p>
          <a:p>
            <a:r>
              <a:rPr lang="en-AU" dirty="0"/>
              <a:t>Approach </a:t>
            </a:r>
            <a:r>
              <a:rPr lang="en-AU" dirty="0" smtClean="0"/>
              <a:t> and </a:t>
            </a:r>
            <a:r>
              <a:rPr lang="en-AU" smtClean="0"/>
              <a:t>adapt things </a:t>
            </a:r>
            <a:r>
              <a:rPr lang="en-AU" dirty="0"/>
              <a:t>in a way that works for you, when it is useful</a:t>
            </a:r>
          </a:p>
          <a:p>
            <a:endParaRPr lang="en-AU" dirty="0"/>
          </a:p>
          <a:p>
            <a:endParaRPr lang="en-AU" dirty="0"/>
          </a:p>
        </p:txBody>
      </p:sp>
      <p:sp>
        <p:nvSpPr>
          <p:cNvPr id="4" name="TextBox 3">
            <a:extLst>
              <a:ext uri="{FF2B5EF4-FFF2-40B4-BE49-F238E27FC236}">
                <a16:creationId xmlns="" xmlns:a16="http://schemas.microsoft.com/office/drawing/2014/main" id="{F5433327-554A-4C9C-9F61-FFCA797192E0}"/>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map and compass"/>
          <p:cNvPicPr>
            <a:picLocks noGrp="1"/>
          </p:cNvPicPr>
          <p:nvPr>
            <p:ph idx="1"/>
          </p:nvPr>
        </p:nvPicPr>
        <p:blipFill>
          <a:blip r:embed="rId3" cstate="print"/>
          <a:srcRect/>
          <a:stretch>
            <a:fillRect/>
          </a:stretch>
        </p:blipFill>
        <p:spPr bwMode="auto">
          <a:xfrm>
            <a:off x="1600200" y="1295400"/>
            <a:ext cx="5486400" cy="4633119"/>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97D30BB1-48D1-494A-8FD2-BB377C51C0C0}"/>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AU" dirty="0"/>
              <a:t>Reading the map</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AU" dirty="0"/>
              <a:t>How well you can tell what’s going on. Internal state</a:t>
            </a:r>
          </a:p>
          <a:p>
            <a:r>
              <a:rPr lang="en-AU" dirty="0"/>
              <a:t>Physical, mental, behavioural, emotional, </a:t>
            </a:r>
          </a:p>
          <a:p>
            <a:r>
              <a:rPr lang="en-AU" dirty="0"/>
              <a:t>What are some words that describe what we’re seeing? Uncertain, tense, wound up, less tolerant, anxious, afraid, protective, reactive, alone, roller coaster, overwhelmed, too much.</a:t>
            </a:r>
          </a:p>
          <a:p>
            <a:r>
              <a:rPr lang="en-AU" dirty="0"/>
              <a:t>Hopeful, calm, challenge, learning, together, support </a:t>
            </a:r>
          </a:p>
        </p:txBody>
      </p:sp>
      <p:pic>
        <p:nvPicPr>
          <p:cNvPr id="5" name="Content Placeholder 3" descr="Image result for map and compass"/>
          <p:cNvPicPr>
            <a:picLocks/>
          </p:cNvPicPr>
          <p:nvPr/>
        </p:nvPicPr>
        <p:blipFill>
          <a:blip r:embed="rId3" cstate="print"/>
          <a:srcRect/>
          <a:stretch>
            <a:fillRect/>
          </a:stretch>
        </p:blipFill>
        <p:spPr bwMode="auto">
          <a:xfrm>
            <a:off x="0" y="0"/>
            <a:ext cx="1371600" cy="1143000"/>
          </a:xfrm>
          <a:prstGeom prst="rect">
            <a:avLst/>
          </a:prstGeom>
          <a:noFill/>
          <a:ln w="9525">
            <a:noFill/>
            <a:miter lim="800000"/>
            <a:headEnd/>
            <a:tailEnd/>
          </a:ln>
        </p:spPr>
      </p:pic>
      <p:sp>
        <p:nvSpPr>
          <p:cNvPr id="6" name="TextBox 5">
            <a:extLst>
              <a:ext uri="{FF2B5EF4-FFF2-40B4-BE49-F238E27FC236}">
                <a16:creationId xmlns="" xmlns:a16="http://schemas.microsoft.com/office/drawing/2014/main" id="{A89121D0-A569-438D-A9CA-6E15123DCC60}"/>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AU" sz="4800" dirty="0"/>
              <a:t>Step back, </a:t>
            </a:r>
            <a:r>
              <a:rPr lang="en-AU" sz="4800" dirty="0" smtClean="0"/>
              <a:t>and pause. notice </a:t>
            </a:r>
            <a:r>
              <a:rPr lang="en-AU" sz="4800" dirty="0"/>
              <a:t>what’s going on and how much it’s there.</a:t>
            </a:r>
          </a:p>
          <a:p>
            <a:endParaRPr lang="en-AU" dirty="0"/>
          </a:p>
        </p:txBody>
      </p:sp>
      <p:sp>
        <p:nvSpPr>
          <p:cNvPr id="4" name="TextBox 3">
            <a:extLst>
              <a:ext uri="{FF2B5EF4-FFF2-40B4-BE49-F238E27FC236}">
                <a16:creationId xmlns="" xmlns:a16="http://schemas.microsoft.com/office/drawing/2014/main" id="{13FD70C8-9A04-4C05-84AE-4594CE1B1038}"/>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4039496\AppData\Local\Microsoft\Windows\INetCache\Content.MSO\B35FED93.tmp">
            <a:extLst>
              <a:ext uri="{FF2B5EF4-FFF2-40B4-BE49-F238E27FC236}">
                <a16:creationId xmlns="" xmlns:a16="http://schemas.microsoft.com/office/drawing/2014/main" id="{E4F49DF9-7C46-4CD6-A79F-2AC7D47BB3C8}"/>
              </a:ext>
            </a:extLst>
          </p:cNvPr>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295400"/>
            <a:ext cx="7315200" cy="5105400"/>
          </a:xfrm>
          <a:prstGeom prst="rect">
            <a:avLst/>
          </a:prstGeom>
          <a:noFill/>
          <a:ln>
            <a:noFill/>
          </a:ln>
        </p:spPr>
      </p:pic>
      <p:sp>
        <p:nvSpPr>
          <p:cNvPr id="3" name="TextBox 2">
            <a:extLst>
              <a:ext uri="{FF2B5EF4-FFF2-40B4-BE49-F238E27FC236}">
                <a16:creationId xmlns="" xmlns:a16="http://schemas.microsoft.com/office/drawing/2014/main" id="{7EFAB0F2-CF6F-4409-B100-F8E03D81B21A}"/>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extLst>
      <p:ext uri="{BB962C8B-B14F-4D97-AF65-F5344CB8AC3E}">
        <p14:creationId xmlns="" xmlns:p14="http://schemas.microsoft.com/office/powerpoint/2010/main" val="374176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C - Earth - Almost all snakes have the same, mindboggling superpower"/>
          <p:cNvPicPr/>
          <p:nvPr/>
        </p:nvPicPr>
        <p:blipFill>
          <a:blip r:embed="rId3" cstate="print"/>
          <a:srcRect/>
          <a:stretch>
            <a:fillRect/>
          </a:stretch>
        </p:blipFill>
        <p:spPr bwMode="auto">
          <a:xfrm>
            <a:off x="1524000" y="1752600"/>
            <a:ext cx="6019800" cy="41148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655730F5-E26F-4317-B28F-43E03D5100B1}"/>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extLst>
      <p:ext uri="{BB962C8B-B14F-4D97-AF65-F5344CB8AC3E}">
        <p14:creationId xmlns="" xmlns:p14="http://schemas.microsoft.com/office/powerpoint/2010/main" val="424244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RL 2018: Johnathan Thurston v Broncos: A history of the best ..."/>
          <p:cNvPicPr>
            <a:picLocks noGrp="1"/>
          </p:cNvPicPr>
          <p:nvPr>
            <p:ph idx="1"/>
          </p:nvPr>
        </p:nvPicPr>
        <p:blipFill>
          <a:blip r:embed="rId3" cstate="print"/>
          <a:srcRect/>
          <a:stretch>
            <a:fillRect/>
          </a:stretch>
        </p:blipFill>
        <p:spPr bwMode="auto">
          <a:xfrm>
            <a:off x="1447800" y="1905000"/>
            <a:ext cx="5791200" cy="38100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DA8C9DAC-C56D-4C92-B98B-7B281F46115A}"/>
              </a:ext>
            </a:extLst>
          </p:cNvPr>
          <p:cNvSpPr txBox="1"/>
          <p:nvPr/>
        </p:nvSpPr>
        <p:spPr>
          <a:xfrm>
            <a:off x="6591300" y="6446427"/>
            <a:ext cx="2362200" cy="369332"/>
          </a:xfrm>
          <a:prstGeom prst="rect">
            <a:avLst/>
          </a:prstGeom>
          <a:noFill/>
        </p:spPr>
        <p:txBody>
          <a:bodyPr wrap="square" rtlCol="0">
            <a:spAutoFit/>
          </a:bodyPr>
          <a:lstStyle/>
          <a:p>
            <a:r>
              <a:rPr lang="en-AU" dirty="0"/>
              <a:t>selfcareproject.com.au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1823</Words>
  <Application>Microsoft Office PowerPoint</Application>
  <PresentationFormat>On-screen Show (4:3)</PresentationFormat>
  <Paragraphs>132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What we will cover</vt:lpstr>
      <vt:lpstr>Slide 4</vt:lpstr>
      <vt:lpstr>Reading the map</vt:lpstr>
      <vt:lpstr>Slide 6</vt:lpstr>
      <vt:lpstr>Slide 7</vt:lpstr>
      <vt:lpstr>Slide 8</vt:lpstr>
      <vt:lpstr>Slide 9</vt:lpstr>
      <vt:lpstr>Benefits of reading the map</vt:lpstr>
      <vt:lpstr>Steadying the ship</vt:lpstr>
      <vt:lpstr>Slide 12</vt:lpstr>
      <vt:lpstr>Stabilizing, steadying</vt:lpstr>
      <vt:lpstr>Skills</vt:lpstr>
      <vt:lpstr>Ideas</vt:lpstr>
      <vt:lpstr>Tips for putting things into action</vt:lpstr>
      <vt:lpstr>Spaces to pause, be still, and process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Peter</cp:lastModifiedBy>
  <cp:revision>19</cp:revision>
  <dcterms:created xsi:type="dcterms:W3CDTF">2020-03-30T02:47:22Z</dcterms:created>
  <dcterms:modified xsi:type="dcterms:W3CDTF">2020-04-01T19:21:06Z</dcterms:modified>
</cp:coreProperties>
</file>